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4"/>
  </p:notesMasterIdLst>
  <p:sldIdLst>
    <p:sldId id="256" r:id="rId2"/>
    <p:sldId id="347" r:id="rId3"/>
    <p:sldId id="368" r:id="rId4"/>
    <p:sldId id="348" r:id="rId5"/>
    <p:sldId id="349" r:id="rId6"/>
    <p:sldId id="360" r:id="rId7"/>
    <p:sldId id="361" r:id="rId8"/>
    <p:sldId id="350" r:id="rId9"/>
    <p:sldId id="362" r:id="rId10"/>
    <p:sldId id="364" r:id="rId11"/>
    <p:sldId id="370" r:id="rId12"/>
    <p:sldId id="369" r:id="rId13"/>
    <p:sldId id="365" r:id="rId14"/>
    <p:sldId id="367" r:id="rId15"/>
    <p:sldId id="373" r:id="rId16"/>
    <p:sldId id="374" r:id="rId17"/>
    <p:sldId id="375" r:id="rId18"/>
    <p:sldId id="371" r:id="rId19"/>
    <p:sldId id="366" r:id="rId20"/>
    <p:sldId id="372" r:id="rId21"/>
    <p:sldId id="376" r:id="rId22"/>
    <p:sldId id="357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hmet Kaldırımoğlu" initials="MK" lastIdx="1" clrIdx="0">
    <p:extLst>
      <p:ext uri="{19B8F6BF-5375-455C-9EA6-DF929625EA0E}">
        <p15:presenceInfo xmlns:p15="http://schemas.microsoft.com/office/powerpoint/2012/main" userId="S::mehmetkal@disanmakine.onmicrosoft.com::0fabf27e-af4d-4bae-ba70-81ff4b1d1f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510917030567686E-2"/>
          <c:y val="6.8625652432072526E-2"/>
          <c:w val="0.84497816593886466"/>
          <c:h val="0.8300778521107342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0C9-456C-93C0-8280F0A5A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0C9-456C-93C0-8280F0A5A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0C9-456C-93C0-8280F0A5A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0C9-456C-93C0-8280F0A5AA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70C9-456C-93C0-8280F0A5A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70C9-456C-93C0-8280F0A5AA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0C9-456C-93C0-8280F0A5AA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70C9-456C-93C0-8280F0A5A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0C9-456C-93C0-8280F0A5AA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0C9-456C-93C0-8280F0A5AA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70C9-456C-93C0-8280F0A5AAC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70C9-456C-93C0-8280F0A5AAC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0C9-456C-93C0-8280F0A5AAC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0C9-456C-93C0-8280F0A5AAC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0C9-456C-93C0-8280F0A5AAC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70C9-456C-93C0-8280F0A5AAC8}"/>
              </c:ext>
            </c:extLst>
          </c:dPt>
          <c:dLbls>
            <c:dLbl>
              <c:idx val="0"/>
              <c:layout>
                <c:manualLayout>
                  <c:x val="-3.8209606986899562E-2"/>
                  <c:y val="-3.87966260923308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98569969356484E-2"/>
                  <c:y val="-1.865341139392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629816701921353E-2"/>
                  <c:y val="-2.7396559882423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85291113381"/>
                  <c:y val="-3.06289153360506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134831460674156E-2"/>
                  <c:y val="1.22515661344202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8726375431612655E-16"/>
                  <c:y val="6.12578306721012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835035750766088"/>
                      <c:h val="0.216832301302347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7456588355464756E-3"/>
                  <c:y val="0.290974695692481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457099080694587"/>
                      <c:h val="0.13719712142861623"/>
                    </c:manualLayout>
                  </c15:layout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3.8304392236976508E-3"/>
                  <c:y val="3.26708430251206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170582226762002E-2"/>
                  <c:y val="2.4503132268840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8942748506028156E-2"/>
                  <c:y val="9.80125290753620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112359550561799"/>
                      <c:h val="0.17190989214280697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-5.7456588355464758E-2"/>
                  <c:y val="-2.24612045797704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6.6394279877425938E-2"/>
                  <c:y val="-2.858698764698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4.9126639749704444E-2"/>
                  <c:y val="-2.2461204579770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0C9-456C-93C0-8280F0A5AAC8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5.4585152838427945E-3"/>
                  <c:y val="-4.2880481470470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0C9-456C-93C0-8280F0A5AAC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Sayfa1!$A$2:$A$17</c:f>
              <c:strCache>
                <c:ptCount val="16"/>
                <c:pt idx="0">
                  <c:v>PET</c:v>
                </c:pt>
                <c:pt idx="1">
                  <c:v>HDPE, PP, PS, PVC</c:v>
                </c:pt>
                <c:pt idx="2">
                  <c:v>LDPE</c:v>
                </c:pt>
                <c:pt idx="3">
                  <c:v>Diğer Plastikler</c:v>
                </c:pt>
                <c:pt idx="4">
                  <c:v>Karton</c:v>
                </c:pt>
                <c:pt idx="5">
                  <c:v>Kağıt</c:v>
                </c:pt>
                <c:pt idx="6">
                  <c:v>Demir Tabanlı Metaller</c:v>
                </c:pt>
                <c:pt idx="7">
                  <c:v>Diğer Metaller</c:v>
                </c:pt>
                <c:pt idx="8">
                  <c:v>Organik/Biyobozunur</c:v>
                </c:pt>
                <c:pt idx="9">
                  <c:v>Kauçuk</c:v>
                </c:pt>
                <c:pt idx="10">
                  <c:v>Tekstil</c:v>
                </c:pt>
                <c:pt idx="11">
                  <c:v>Kompozit Malzemeler</c:v>
                </c:pt>
                <c:pt idx="12">
                  <c:v>Odun</c:v>
                </c:pt>
                <c:pt idx="13">
                  <c:v>Kum, Taş, Kül, Cam ve Porselen</c:v>
                </c:pt>
                <c:pt idx="14">
                  <c:v>Tehlikeli Atık</c:v>
                </c:pt>
                <c:pt idx="15">
                  <c:v>Diğerleri</c:v>
                </c:pt>
              </c:strCache>
            </c:strRef>
          </c:cat>
          <c:val>
            <c:numRef>
              <c:f>Sayfa1!$B$2:$B$17</c:f>
              <c:numCache>
                <c:formatCode>#,000%</c:formatCode>
                <c:ptCount val="16"/>
                <c:pt idx="0">
                  <c:v>0.01</c:v>
                </c:pt>
                <c:pt idx="1">
                  <c:v>1.2E-2</c:v>
                </c:pt>
                <c:pt idx="2">
                  <c:v>5.7000000000000002E-2</c:v>
                </c:pt>
                <c:pt idx="3">
                  <c:v>5.0000000000000001E-3</c:v>
                </c:pt>
                <c:pt idx="4">
                  <c:v>7.0000000000000007E-2</c:v>
                </c:pt>
                <c:pt idx="5">
                  <c:v>7.9000000000000001E-2</c:v>
                </c:pt>
                <c:pt idx="6">
                  <c:v>0.01</c:v>
                </c:pt>
                <c:pt idx="7">
                  <c:v>1E-3</c:v>
                </c:pt>
                <c:pt idx="8">
                  <c:v>0.45</c:v>
                </c:pt>
                <c:pt idx="9">
                  <c:v>0.02</c:v>
                </c:pt>
                <c:pt idx="10">
                  <c:v>7.1999999999999995E-2</c:v>
                </c:pt>
                <c:pt idx="11">
                  <c:v>2.8000000000000001E-2</c:v>
                </c:pt>
                <c:pt idx="12">
                  <c:v>1.4E-2</c:v>
                </c:pt>
                <c:pt idx="13">
                  <c:v>0.105</c:v>
                </c:pt>
                <c:pt idx="14">
                  <c:v>3.0000000000000001E-3</c:v>
                </c:pt>
                <c:pt idx="15">
                  <c:v>6.4000000000000001E-2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C9-456C-93C0-8280F0A5AAC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2ABBE-34E3-4229-AEF4-38297BABCBC5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25AE8-8594-45BF-8672-855D41B58D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68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25AE8-8594-45BF-8672-855D41B58D4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73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25AE8-8594-45BF-8672-855D41B58D4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65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97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9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86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61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3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4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60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57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4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1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5792-C2D8-4BB5-8A8D-C2C6609C3FFC}" type="datetimeFigureOut">
              <a:rPr lang="tr-TR" smtClean="0"/>
              <a:t>9.09.2021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04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775988" y="410940"/>
            <a:ext cx="8673254" cy="2149031"/>
          </a:xfrm>
        </p:spPr>
        <p:txBody>
          <a:bodyPr/>
          <a:lstStyle/>
          <a:p>
            <a:pPr algn="ctr"/>
            <a:r>
              <a:rPr lang="tr-TR" sz="4800" b="1" dirty="0">
                <a:solidFill>
                  <a:schemeClr val="tx1"/>
                </a:solidFill>
              </a:rPr>
              <a:t/>
            </a:r>
            <a:br>
              <a:rPr lang="tr-TR" sz="4800" b="1" dirty="0">
                <a:solidFill>
                  <a:schemeClr val="tx1"/>
                </a:solidFill>
              </a:rPr>
            </a:br>
            <a:r>
              <a:rPr lang="tr-TR" sz="4800" b="1" dirty="0">
                <a:solidFill>
                  <a:schemeClr val="tx1"/>
                </a:solidFill>
              </a:rPr>
              <a:t>Türkiye’de Evsel Atıklar ve Atık İşleme Teknolojileri</a:t>
            </a:r>
          </a:p>
        </p:txBody>
      </p:sp>
      <p:pic>
        <p:nvPicPr>
          <p:cNvPr id="8" name="Resim 7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475840ED-9AC3-4A73-9EB2-0676E02B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r="2676"/>
          <a:stretch/>
        </p:blipFill>
        <p:spPr>
          <a:xfrm>
            <a:off x="1668375" y="0"/>
            <a:ext cx="6888480" cy="11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71397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Tam Otomatik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2910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87653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Yarı Otomatik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13883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87653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Manuel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32339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ATY Hazırlama Tesisleri…</a:t>
            </a:r>
          </a:p>
        </p:txBody>
      </p:sp>
    </p:spTree>
    <p:extLst>
      <p:ext uri="{BB962C8B-B14F-4D97-AF65-F5344CB8AC3E}">
        <p14:creationId xmlns:p14="http://schemas.microsoft.com/office/powerpoint/2010/main" val="40690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622702" y="91692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ATY Kurutma Sistemi…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8625B2DE-88EB-4E75-AE97-7523FF6A9B60}"/>
              </a:ext>
            </a:extLst>
          </p:cNvPr>
          <p:cNvSpPr txBox="1"/>
          <p:nvPr/>
        </p:nvSpPr>
        <p:spPr>
          <a:xfrm>
            <a:off x="452618" y="5903893"/>
            <a:ext cx="10205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Su sıkma presi, nem oranını 55-60% oranından 28-34% oranına kadar düşürebilmektedir.</a:t>
            </a:r>
          </a:p>
        </p:txBody>
      </p:sp>
    </p:spTree>
    <p:extLst>
      <p:ext uri="{BB962C8B-B14F-4D97-AF65-F5344CB8AC3E}">
        <p14:creationId xmlns:p14="http://schemas.microsoft.com/office/powerpoint/2010/main" val="4193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 Nova" panose="020B0604020202020204" pitchFamily="34" charset="0"/>
              </a:rPr>
              <a:t>Kurutma Tesisleri…</a:t>
            </a:r>
          </a:p>
        </p:txBody>
      </p:sp>
    </p:spTree>
    <p:extLst>
      <p:ext uri="{BB962C8B-B14F-4D97-AF65-F5344CB8AC3E}">
        <p14:creationId xmlns:p14="http://schemas.microsoft.com/office/powerpoint/2010/main" val="1865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Arial Nova" panose="020B0604020202020204" pitchFamily="34" charset="0"/>
              </a:rPr>
              <a:t>Yakma </a:t>
            </a:r>
            <a:r>
              <a:rPr lang="tr-TR" sz="2400" b="1" dirty="0">
                <a:latin typeface="Arial Nova" panose="020B0604020202020204" pitchFamily="34" charset="0"/>
              </a:rPr>
              <a:t>Tesisleri…</a:t>
            </a:r>
          </a:p>
        </p:txBody>
      </p:sp>
    </p:spTree>
    <p:extLst>
      <p:ext uri="{BB962C8B-B14F-4D97-AF65-F5344CB8AC3E}">
        <p14:creationId xmlns:p14="http://schemas.microsoft.com/office/powerpoint/2010/main" val="18660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latin typeface="Arial Nova" panose="020B0604020202020204" pitchFamily="34" charset="0"/>
              </a:rPr>
              <a:t>Gazifikasyon</a:t>
            </a:r>
            <a:r>
              <a:rPr lang="tr-TR" sz="2400" b="1" dirty="0" smtClean="0">
                <a:latin typeface="Arial Nova" panose="020B0604020202020204" pitchFamily="34" charset="0"/>
              </a:rPr>
              <a:t> </a:t>
            </a:r>
            <a:r>
              <a:rPr lang="tr-TR" sz="2400" b="1" dirty="0">
                <a:latin typeface="Arial Nova" panose="020B0604020202020204" pitchFamily="34" charset="0"/>
              </a:rPr>
              <a:t>Tesisleri…</a:t>
            </a:r>
          </a:p>
        </p:txBody>
      </p:sp>
    </p:spTree>
    <p:extLst>
      <p:ext uri="{BB962C8B-B14F-4D97-AF65-F5344CB8AC3E}">
        <p14:creationId xmlns:p14="http://schemas.microsoft.com/office/powerpoint/2010/main" val="5329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0B3BC44-D40E-4137-A218-660D586B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3"/>
          <a:stretch/>
        </p:blipFill>
        <p:spPr>
          <a:xfrm>
            <a:off x="0" y="566237"/>
            <a:ext cx="12192000" cy="646612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622702" y="104573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</p:txBody>
      </p:sp>
    </p:spTree>
    <p:extLst>
      <p:ext uri="{BB962C8B-B14F-4D97-AF65-F5344CB8AC3E}">
        <p14:creationId xmlns:p14="http://schemas.microsoft.com/office/powerpoint/2010/main" val="40873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</p:txBody>
      </p:sp>
    </p:spTree>
    <p:extLst>
      <p:ext uri="{BB962C8B-B14F-4D97-AF65-F5344CB8AC3E}">
        <p14:creationId xmlns:p14="http://schemas.microsoft.com/office/powerpoint/2010/main" val="36371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79120" y="4818885"/>
            <a:ext cx="10850880" cy="20603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Toplamı 35.000 m</a:t>
            </a:r>
            <a:r>
              <a:rPr lang="tr-TR" sz="2200" b="1" baseline="30000" dirty="0">
                <a:latin typeface="Arial Nova" panose="020B0604020202020204" pitchFamily="34" charset="0"/>
              </a:rPr>
              <a:t>2</a:t>
            </a:r>
            <a:r>
              <a:rPr lang="tr-TR" sz="2200" b="1" dirty="0">
                <a:latin typeface="Arial Nova" panose="020B0604020202020204" pitchFamily="34" charset="0"/>
              </a:rPr>
              <a:t> olmak üzere 13.500 m</a:t>
            </a:r>
            <a:r>
              <a:rPr lang="tr-TR" sz="2200" b="1" baseline="30000" dirty="0">
                <a:latin typeface="Arial Nova" panose="020B0604020202020204" pitchFamily="34" charset="0"/>
              </a:rPr>
              <a:t>2</a:t>
            </a:r>
            <a:r>
              <a:rPr lang="tr-TR" sz="2200" b="1" dirty="0">
                <a:latin typeface="Arial Nova" panose="020B0604020202020204" pitchFamily="34" charset="0"/>
              </a:rPr>
              <a:t> kapalı alanda imalat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30 Yıllık Deneyim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56 ülkeye ihracat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+ 230 Çalışan</a:t>
            </a:r>
          </a:p>
        </p:txBody>
      </p:sp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541258" y="106065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Hakkında…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74B77F7-D842-48B2-B1E8-734B35D42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5494" b="26922"/>
          <a:stretch/>
        </p:blipFill>
        <p:spPr>
          <a:xfrm>
            <a:off x="254694" y="693823"/>
            <a:ext cx="8543866" cy="4247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  <a:p>
            <a:r>
              <a:rPr lang="tr-TR" b="1" dirty="0">
                <a:latin typeface="Arial Nova" panose="020B0604020202020204" pitchFamily="34" charset="0"/>
              </a:rPr>
              <a:t>Kaynakta ayıklanmış organikler</a:t>
            </a:r>
          </a:p>
        </p:txBody>
      </p:sp>
    </p:spTree>
    <p:extLst>
      <p:ext uri="{BB962C8B-B14F-4D97-AF65-F5344CB8AC3E}">
        <p14:creationId xmlns:p14="http://schemas.microsoft.com/office/powerpoint/2010/main" val="2872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t="13825" r="11721" b="16662"/>
          <a:stretch/>
        </p:blipFill>
        <p:spPr>
          <a:xfrm>
            <a:off x="0" y="0"/>
            <a:ext cx="12192000" cy="744024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3622702" y="104573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Arial Nova" panose="020B0604020202020204" pitchFamily="34" charset="0"/>
              </a:rPr>
              <a:t>Örnek Entegre Tesis</a:t>
            </a:r>
            <a:endParaRPr lang="tr-TR" sz="2400" b="1" dirty="0"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Teşekkürler…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A4ED38D4-95BC-4F23-967F-0E5FBA40C7C5}"/>
              </a:ext>
            </a:extLst>
          </p:cNvPr>
          <p:cNvSpPr txBox="1"/>
          <p:nvPr/>
        </p:nvSpPr>
        <p:spPr>
          <a:xfrm>
            <a:off x="574538" y="5303520"/>
            <a:ext cx="9565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Dinlediğiniz için teşekkür ederiz.</a:t>
            </a:r>
          </a:p>
          <a:p>
            <a:r>
              <a:rPr lang="tr-TR" sz="2800" b="1" dirty="0">
                <a:latin typeface="Arial Nova" panose="020B0604020202020204" pitchFamily="34" charset="0"/>
              </a:rPr>
              <a:t>Hayrettin CAN – Genel Müdür</a:t>
            </a:r>
          </a:p>
          <a:p>
            <a:r>
              <a:rPr lang="tr-TR" sz="2800" b="1" dirty="0">
                <a:latin typeface="Arial Nova" panose="020B0604020202020204" pitchFamily="34" charset="0"/>
              </a:rPr>
              <a:t>Disan Hidrolik </a:t>
            </a:r>
            <a:r>
              <a:rPr lang="tr-TR" sz="2800" b="1" dirty="0" err="1">
                <a:latin typeface="Arial Nova" panose="020B0604020202020204" pitchFamily="34" charset="0"/>
              </a:rPr>
              <a:t>Mak</a:t>
            </a:r>
            <a:r>
              <a:rPr lang="tr-TR" sz="2800" b="1" dirty="0">
                <a:latin typeface="Arial Nova" panose="020B0604020202020204" pitchFamily="34" charset="0"/>
              </a:rPr>
              <a:t>. San ve Tic. Ltd. Şti.</a:t>
            </a:r>
          </a:p>
        </p:txBody>
      </p:sp>
    </p:spTree>
    <p:extLst>
      <p:ext uri="{BB962C8B-B14F-4D97-AF65-F5344CB8AC3E}">
        <p14:creationId xmlns:p14="http://schemas.microsoft.com/office/powerpoint/2010/main" val="17552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91AEEEE2-E3D9-4DE9-8B17-54EA58169E53}"/>
              </a:ext>
            </a:extLst>
          </p:cNvPr>
          <p:cNvSpPr txBox="1"/>
          <p:nvPr/>
        </p:nvSpPr>
        <p:spPr>
          <a:xfrm>
            <a:off x="503418" y="4825678"/>
            <a:ext cx="9463542" cy="1661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Disan, ayrıştırma tesislerinde kullanılan makinaların hemen hepsini yerli olarak tasarlayıp üretimini yapmakta ve bu makinaları ihraç etmektedir.</a:t>
            </a:r>
          </a:p>
          <a:p>
            <a:endParaRPr lang="tr-TR" dirty="0"/>
          </a:p>
        </p:txBody>
      </p:sp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Hakkında…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527D5DED-C464-43BF-AF4C-44D720118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8" y="1152503"/>
            <a:ext cx="8965702" cy="37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Faaliyet Alanları…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3A22085F-7DB7-4A35-82A1-71E310C6E609}"/>
              </a:ext>
            </a:extLst>
          </p:cNvPr>
          <p:cNvSpPr txBox="1"/>
          <p:nvPr/>
        </p:nvSpPr>
        <p:spPr>
          <a:xfrm>
            <a:off x="371338" y="1152504"/>
            <a:ext cx="8396742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Tasarımdan başlayarak ‘Anahtar Teslim’;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Evsel Atık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b="1" dirty="0">
                <a:latin typeface="Arial Nova" panose="020B0604020202020204" pitchFamily="34" charset="0"/>
              </a:rPr>
              <a:t>ATY Hazırlama Tesisi</a:t>
            </a:r>
            <a:endParaRPr lang="tr-TR" sz="2800" b="1" dirty="0"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Biyometanizasyon</a:t>
            </a:r>
            <a:r>
              <a:rPr lang="tr-TR" sz="2800" b="1" dirty="0">
                <a:latin typeface="Arial Nova" panose="020B0604020202020204" pitchFamily="34" charset="0"/>
              </a:rPr>
              <a:t>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Kompost</a:t>
            </a:r>
            <a:r>
              <a:rPr lang="tr-TR" sz="2800" b="1" dirty="0">
                <a:latin typeface="Arial Nova" panose="020B0604020202020204" pitchFamily="34" charset="0"/>
              </a:rPr>
              <a:t>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Ambalaj Atığı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Plastik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PET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ÖTL(Ömrü Tamamlanmış Lastik)</a:t>
            </a:r>
            <a:r>
              <a:rPr lang="fi-FI" sz="2800" b="1" dirty="0">
                <a:latin typeface="Arial Nova" panose="020B0604020202020204" pitchFamily="34" charset="0"/>
              </a:rPr>
              <a:t> Kırma Tesisi</a:t>
            </a:r>
            <a:endParaRPr lang="tr-TR" sz="2800" b="1" dirty="0"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LDPE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Kağıt, Karton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Cam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Çimento Kağıdı Ayıklama Tesisi</a:t>
            </a: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01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Başlıca Ayıklama Ürünler…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3A22085F-7DB7-4A35-82A1-71E310C6E609}"/>
              </a:ext>
            </a:extLst>
          </p:cNvPr>
          <p:cNvSpPr txBox="1"/>
          <p:nvPr/>
        </p:nvSpPr>
        <p:spPr>
          <a:xfrm>
            <a:off x="86858" y="1310640"/>
            <a:ext cx="91384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Balya Presi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Poşet Açıcı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Elekler (Tambur, Parmak, Havalı, Yıldız, Disk, </a:t>
            </a:r>
            <a:r>
              <a:rPr lang="tr-TR" sz="2800" b="1" dirty="0" err="1">
                <a:latin typeface="Arial Nova" panose="020B0604020202020204" pitchFamily="34" charset="0"/>
              </a:rPr>
              <a:t>vb</a:t>
            </a:r>
            <a:r>
              <a:rPr lang="tr-TR" sz="2800" b="1" dirty="0">
                <a:latin typeface="Arial Nova" panose="020B0604020202020204" pitchFamily="34" charset="0"/>
              </a:rPr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Balistik Ayırıcı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Kırıcı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Hurda Vinci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Kompaktör</a:t>
            </a:r>
            <a:r>
              <a:rPr lang="tr-TR" sz="2800" b="1" dirty="0">
                <a:latin typeface="Arial Nova" panose="020B0604020202020204" pitchFamily="34" charset="0"/>
              </a:rPr>
              <a:t> ve Kanca Vinci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Konveyörler</a:t>
            </a: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04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8494701-BB01-4CA0-9A67-FC7C841CF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3143" r="1991" b="3337"/>
          <a:stretch/>
        </p:blipFill>
        <p:spPr>
          <a:xfrm>
            <a:off x="0" y="-2455"/>
            <a:ext cx="12192000" cy="686045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56" y="91814"/>
            <a:ext cx="3535844" cy="5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E91F093-9848-4303-8965-4F5CE7456001}"/>
              </a:ext>
            </a:extLst>
          </p:cNvPr>
          <p:cNvSpPr txBox="1"/>
          <p:nvPr/>
        </p:nvSpPr>
        <p:spPr>
          <a:xfrm>
            <a:off x="246380" y="766356"/>
            <a:ext cx="79730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Evsel Atığın İşlenmesinin Önemi;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Döngüsel Ekonomi Düzleminde Hammadde Geri Kazanımı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Düzenli Depolama Sahasının Ömrünü Uzatması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Atığın Kontrollü Olarak Bertaraf Edilmesi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89C72B6-E839-432E-AD35-72F737B3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3211" r="2221" b="4554"/>
          <a:stretch/>
        </p:blipFill>
        <p:spPr>
          <a:xfrm>
            <a:off x="377072" y="2212906"/>
            <a:ext cx="7671031" cy="42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856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latin typeface="Arial Nova" panose="020B0604020202020204" pitchFamily="34" charset="0"/>
              </a:rPr>
              <a:t>Türkiyede</a:t>
            </a:r>
            <a:r>
              <a:rPr lang="tr-TR" sz="2800" b="1" dirty="0">
                <a:latin typeface="Arial Nova" panose="020B0604020202020204" pitchFamily="34" charset="0"/>
              </a:rPr>
              <a:t> Evsel Atığın </a:t>
            </a:r>
            <a:r>
              <a:rPr lang="tr-TR" sz="2800" b="1" dirty="0" err="1">
                <a:latin typeface="Arial Nova" panose="020B0604020202020204" pitchFamily="34" charset="0"/>
              </a:rPr>
              <a:t>Karakterizasyonu</a:t>
            </a:r>
            <a:r>
              <a:rPr lang="tr-TR" sz="2800" b="1" dirty="0">
                <a:solidFill>
                  <a:schemeClr val="bg1"/>
                </a:solidFill>
                <a:latin typeface="Arial Nova" panose="020B0604020202020204" pitchFamily="34" charset="0"/>
              </a:rPr>
              <a:t>…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xmlns="" id="{7FD5210A-77AB-4E32-918B-771349E17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509337"/>
              </p:ext>
            </p:extLst>
          </p:nvPr>
        </p:nvGraphicFramePr>
        <p:xfrm>
          <a:off x="86858" y="1149318"/>
          <a:ext cx="9946640" cy="621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2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xmlns="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9296060A-DFBE-42BC-BF5F-5FA2C8B04DFE}"/>
              </a:ext>
            </a:extLst>
          </p:cNvPr>
          <p:cNvSpPr txBox="1"/>
          <p:nvPr/>
        </p:nvSpPr>
        <p:spPr>
          <a:xfrm>
            <a:off x="86858" y="513229"/>
            <a:ext cx="856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Evsel Atığın İşlenmesi Sonucunda Düzenli Depolama Sahasına Giden Atık Miktarları</a:t>
            </a:r>
            <a:r>
              <a:rPr lang="tr-TR" sz="2800" b="1" dirty="0">
                <a:solidFill>
                  <a:schemeClr val="bg1"/>
                </a:solidFill>
                <a:latin typeface="Arial Nova" panose="020B0604020202020204" pitchFamily="34" charset="0"/>
              </a:rPr>
              <a:t>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232460A1-DBF3-46A0-AD89-FC757C5A3E55}"/>
              </a:ext>
            </a:extLst>
          </p:cNvPr>
          <p:cNvSpPr txBox="1"/>
          <p:nvPr/>
        </p:nvSpPr>
        <p:spPr>
          <a:xfrm>
            <a:off x="174185" y="1386365"/>
            <a:ext cx="102047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Yaklaşık 1.000.000 nüfusa sahip bir şehir için ortaya çıkan günlük;</a:t>
            </a:r>
          </a:p>
          <a:p>
            <a:pPr lvl="1"/>
            <a:r>
              <a:rPr lang="tr-TR" dirty="0"/>
              <a:t>Atık miktarı				: 1000 ton. </a:t>
            </a:r>
          </a:p>
          <a:p>
            <a:pPr lvl="1"/>
            <a:r>
              <a:rPr lang="tr-TR" dirty="0"/>
              <a:t>Hacimsel miktar			: 2000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Yıllık hacimsel miktar			: 730.000 m</a:t>
            </a:r>
            <a:r>
              <a:rPr lang="tr-TR" baseline="30000" dirty="0"/>
              <a:t>3</a:t>
            </a:r>
            <a:r>
              <a:rPr lang="tr-TR" dirty="0"/>
              <a:t>.</a:t>
            </a:r>
          </a:p>
          <a:p>
            <a:pPr lvl="1"/>
            <a:r>
              <a:rPr lang="tr-TR" dirty="0"/>
              <a:t>30 yıllık hacimsel miktar		: 21.900.000 m</a:t>
            </a:r>
            <a:r>
              <a:rPr lang="tr-TR" baseline="30000" dirty="0"/>
              <a:t>3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Evsel atık ayıklama ve ATY hazırlama tesislerinin bulunması durumunda, günlük;</a:t>
            </a:r>
          </a:p>
          <a:p>
            <a:pPr lvl="1"/>
            <a:r>
              <a:rPr lang="tr-TR" dirty="0"/>
              <a:t>Atık miktarı				: 550 ton. </a:t>
            </a:r>
          </a:p>
          <a:p>
            <a:pPr lvl="1"/>
            <a:r>
              <a:rPr lang="tr-TR" dirty="0"/>
              <a:t>Hacimsel miktar			: 916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Yıllık hacimsel miktar			: 334.340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30 yıllık hacimsel miktar		: 10. 030.000 m</a:t>
            </a:r>
            <a:r>
              <a:rPr lang="tr-TR" baseline="30000" dirty="0"/>
              <a:t>3</a:t>
            </a:r>
          </a:p>
          <a:p>
            <a:pPr lvl="1"/>
            <a:endParaRPr lang="tr-TR" dirty="0"/>
          </a:p>
          <a:p>
            <a:r>
              <a:rPr lang="tr-TR" dirty="0"/>
              <a:t>Evsel atık ayıklama, ATY hazırlama, </a:t>
            </a:r>
            <a:r>
              <a:rPr lang="tr-TR" dirty="0" err="1"/>
              <a:t>biyometanizasyon</a:t>
            </a:r>
            <a:r>
              <a:rPr lang="tr-TR" dirty="0"/>
              <a:t> ve </a:t>
            </a:r>
            <a:r>
              <a:rPr lang="tr-TR" dirty="0" err="1"/>
              <a:t>kompost</a:t>
            </a:r>
            <a:r>
              <a:rPr lang="tr-TR" dirty="0"/>
              <a:t> tesislerinin bulunması durumunda, günlük;</a:t>
            </a:r>
          </a:p>
          <a:p>
            <a:pPr lvl="1"/>
            <a:r>
              <a:rPr lang="tr-TR" dirty="0"/>
              <a:t>Atık miktarı				: 175 ton. </a:t>
            </a:r>
          </a:p>
          <a:p>
            <a:pPr lvl="1"/>
            <a:r>
              <a:rPr lang="tr-TR" dirty="0"/>
              <a:t>Hacimsel miktar			: 350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Yıllık hacimsel miktar			: 127.750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30 yıllık hacimsel miktar		: 3.832.500 m</a:t>
            </a:r>
            <a:r>
              <a:rPr lang="tr-TR" baseline="30000" dirty="0"/>
              <a:t>3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6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1">
  <a:themeElements>
    <a:clrScheme name="Özel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99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37B95BD5-5FF9-46F9-A147-059BF2BB39EE}" vid="{9941262C-FD7C-4D5C-AEAF-D46690D9D75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268</Words>
  <Application>Microsoft Office PowerPoint</Application>
  <PresentationFormat>Geniş ekran</PresentationFormat>
  <Paragraphs>86</Paragraphs>
  <Slides>22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8" baseType="lpstr">
      <vt:lpstr>Arial</vt:lpstr>
      <vt:lpstr>Arial Nova</vt:lpstr>
      <vt:lpstr>Calibri</vt:lpstr>
      <vt:lpstr>Cambria</vt:lpstr>
      <vt:lpstr>Wingdings 3</vt:lpstr>
      <vt:lpstr>Tema1</vt:lpstr>
      <vt:lpstr> Türkiye’de Evsel Atıklar ve Atık İşleme Teknolojileri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DİSAN Firma Tanıtımı ve Lastik Kırma Hattı Tanıtımı</dc:title>
  <dc:creator>HCAN</dc:creator>
  <cp:lastModifiedBy>HCAN</cp:lastModifiedBy>
  <cp:revision>33</cp:revision>
  <dcterms:created xsi:type="dcterms:W3CDTF">2021-06-29T10:49:36Z</dcterms:created>
  <dcterms:modified xsi:type="dcterms:W3CDTF">2021-09-09T06:08:34Z</dcterms:modified>
</cp:coreProperties>
</file>